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7" r:id="rId8"/>
    <p:sldId id="268" r:id="rId9"/>
    <p:sldId id="271" r:id="rId10"/>
    <p:sldId id="277" r:id="rId11"/>
    <p:sldId id="270" r:id="rId12"/>
    <p:sldId id="266" r:id="rId13"/>
    <p:sldId id="273" r:id="rId14"/>
    <p:sldId id="262" r:id="rId15"/>
    <p:sldId id="275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16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116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048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331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321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957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552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084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136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944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18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386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25C41-1C0B-47A1-80B8-0CBE1C380B7B}" type="datetimeFigureOut">
              <a:rPr lang="nl-NL" smtClean="0"/>
              <a:t>03-10-2025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8EA25-D150-420E-8372-BF80CFE504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5134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/>
              <a:t>UITKOMEN MET BRIDGE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nl-NL" sz="4400" dirty="0"/>
              <a:t>DEEL 1: TEGEN TROEF</a:t>
            </a:r>
          </a:p>
        </p:txBody>
      </p:sp>
    </p:spTree>
    <p:extLst>
      <p:ext uri="{BB962C8B-B14F-4D97-AF65-F5344CB8AC3E}">
        <p14:creationId xmlns:p14="http://schemas.microsoft.com/office/powerpoint/2010/main" val="846736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856735" y="757881"/>
          <a:ext cx="9671220" cy="565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 7 6 4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9 4 3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8 6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9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8 2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B 8 7 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8 2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7 4 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10 5 4 2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 10 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B 5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V 10 9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 9 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10 2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387178" y="255373"/>
            <a:ext cx="3517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Biedverloop: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Zuid 1 schoppen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Noord 4 schoppen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Uitkomst West: ????</a:t>
            </a:r>
          </a:p>
        </p:txBody>
      </p:sp>
    </p:spTree>
    <p:extLst>
      <p:ext uri="{BB962C8B-B14F-4D97-AF65-F5344CB8AC3E}">
        <p14:creationId xmlns:p14="http://schemas.microsoft.com/office/powerpoint/2010/main" val="3124359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26442"/>
              </p:ext>
            </p:extLst>
          </p:nvPr>
        </p:nvGraphicFramePr>
        <p:xfrm>
          <a:off x="856735" y="757881"/>
          <a:ext cx="9671220" cy="565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 7 6 4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9 4 3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8 6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9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8 2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B 8 7 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8 2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7 4 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10 5 4 2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 10 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B 5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V 10 9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 9 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10 2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387178" y="255373"/>
            <a:ext cx="3517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Biedverloop: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Zuid 1 schoppen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Noord 4 schoppen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Uitkomst West: ????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8435546" y="578539"/>
            <a:ext cx="300466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Start tegen een manche actief</a:t>
            </a:r>
          </a:p>
          <a:p>
            <a:r>
              <a:rPr lang="nl-NL" dirty="0"/>
              <a:t>Start met ruiten 2. </a:t>
            </a:r>
          </a:p>
          <a:p>
            <a:r>
              <a:rPr lang="nl-NL" dirty="0"/>
              <a:t>Klaveren 7 = passieve start.</a:t>
            </a:r>
          </a:p>
          <a:p>
            <a:r>
              <a:rPr lang="nl-NL" dirty="0"/>
              <a:t>De leider verliest:</a:t>
            </a:r>
          </a:p>
          <a:p>
            <a:r>
              <a:rPr lang="nl-NL" dirty="0"/>
              <a:t>-2 ruitenslagen</a:t>
            </a:r>
          </a:p>
          <a:p>
            <a:r>
              <a:rPr lang="nl-NL" dirty="0"/>
              <a:t>-1 klaverenslag</a:t>
            </a:r>
          </a:p>
          <a:p>
            <a:r>
              <a:rPr lang="nl-NL" dirty="0"/>
              <a:t>-1 hartenslag.</a:t>
            </a:r>
          </a:p>
          <a:p>
            <a:r>
              <a:rPr lang="nl-NL" dirty="0"/>
              <a:t>Resultaat: 4 schoppen min 1</a:t>
            </a:r>
          </a:p>
        </p:txBody>
      </p:sp>
    </p:spTree>
    <p:extLst>
      <p:ext uri="{BB962C8B-B14F-4D97-AF65-F5344CB8AC3E}">
        <p14:creationId xmlns:p14="http://schemas.microsoft.com/office/powerpoint/2010/main" val="3642152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611261"/>
              </p:ext>
            </p:extLst>
          </p:nvPr>
        </p:nvGraphicFramePr>
        <p:xfrm>
          <a:off x="856735" y="757881"/>
          <a:ext cx="9671220" cy="565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8 6 5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 V 8 7 6 4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9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V 3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10 6 3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3 2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nl-NL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9 6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8 5 4 2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 10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nl-NL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10 8 5 4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 9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387179" y="255373"/>
            <a:ext cx="34846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Noord/allen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Biedverloop:	Noord	Zuid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	pas	1 </a:t>
            </a:r>
            <a:r>
              <a:rPr lang="en-GB" sz="2400" kern="800" dirty="0">
                <a:latin typeface="Arial" panose="020B0604020202020204" pitchFamily="34" charset="0"/>
                <a:cs typeface="Arial" panose="020B0604020202020204" pitchFamily="34" charset="0"/>
              </a:rPr>
              <a:t>♠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	1 SA	3 </a:t>
            </a:r>
            <a:r>
              <a:rPr lang="en-GB" sz="2400" kern="800" dirty="0">
                <a:latin typeface="Arial" panose="020B0604020202020204" pitchFamily="34" charset="0"/>
                <a:cs typeface="Arial" panose="020B0604020202020204" pitchFamily="34" charset="0"/>
              </a:rPr>
              <a:t>♠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	pas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Uitkomst???</a:t>
            </a:r>
          </a:p>
        </p:txBody>
      </p:sp>
    </p:spTree>
    <p:extLst>
      <p:ext uri="{BB962C8B-B14F-4D97-AF65-F5344CB8AC3E}">
        <p14:creationId xmlns:p14="http://schemas.microsoft.com/office/powerpoint/2010/main" val="4262306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856735" y="757881"/>
          <a:ext cx="9671220" cy="565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8 6 5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 V 8 7 6 4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9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V 3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10 6 3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3 2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nl-NL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9 6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8 5 4 2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 10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nl-NL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10 8 5 4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 9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387179" y="255373"/>
            <a:ext cx="34846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Noord/allen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Biedverloop:	Noord	Zuid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	pas	1 </a:t>
            </a:r>
            <a:r>
              <a:rPr lang="en-GB" sz="2400" kern="800" dirty="0">
                <a:latin typeface="Arial" panose="020B0604020202020204" pitchFamily="34" charset="0"/>
                <a:cs typeface="Arial" panose="020B0604020202020204" pitchFamily="34" charset="0"/>
              </a:rPr>
              <a:t>♠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	1 SA	3 </a:t>
            </a:r>
            <a:r>
              <a:rPr lang="en-GB" sz="2400" kern="800" dirty="0">
                <a:latin typeface="Arial" panose="020B0604020202020204" pitchFamily="34" charset="0"/>
                <a:cs typeface="Arial" panose="020B0604020202020204" pitchFamily="34" charset="0"/>
              </a:rPr>
              <a:t>♠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	pas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Uitkomst??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8089557" y="1005016"/>
            <a:ext cx="36204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Regels voorkeur:</a:t>
            </a:r>
          </a:p>
          <a:p>
            <a:r>
              <a:rPr lang="nl-NL" dirty="0"/>
              <a:t>Start niet onder een aas zonder heer</a:t>
            </a:r>
          </a:p>
          <a:p>
            <a:r>
              <a:rPr lang="nl-NL" dirty="0"/>
              <a:t>Harten en ruiten vallen af.</a:t>
            </a:r>
          </a:p>
          <a:p>
            <a:r>
              <a:rPr lang="nl-NL" dirty="0"/>
              <a:t>Start passief tegen deelscore</a:t>
            </a:r>
          </a:p>
          <a:p>
            <a:r>
              <a:rPr lang="nl-NL" dirty="0"/>
              <a:t>Start met klaveren 3 (MUD)</a:t>
            </a:r>
          </a:p>
          <a:p>
            <a:r>
              <a:rPr lang="nl-NL" dirty="0"/>
              <a:t>Resultaat: 3 schoppen min 1.</a:t>
            </a:r>
          </a:p>
        </p:txBody>
      </p:sp>
    </p:spTree>
    <p:extLst>
      <p:ext uri="{BB962C8B-B14F-4D97-AF65-F5344CB8AC3E}">
        <p14:creationId xmlns:p14="http://schemas.microsoft.com/office/powerpoint/2010/main" val="3839170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627593"/>
              </p:ext>
            </p:extLst>
          </p:nvPr>
        </p:nvGraphicFramePr>
        <p:xfrm>
          <a:off x="856735" y="757881"/>
          <a:ext cx="9671220" cy="565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H 6 3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 V 10 9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10 3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9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9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6 5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5 2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8 7 5 2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nl-NL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8 7 4</a:t>
                      </a:r>
                      <a:endParaRPr lang="nl-NL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 8 7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9 4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nl-NL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 V B 10 9 8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6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486032" y="296216"/>
            <a:ext cx="35834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Biedverloop: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Zuid		Noord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GB" sz="2400" kern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♥		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sz="2400" kern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kern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♥</a:t>
            </a:r>
            <a:endParaRPr lang="nl-NL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Uitkomst West: ???</a:t>
            </a:r>
          </a:p>
        </p:txBody>
      </p:sp>
    </p:spTree>
    <p:extLst>
      <p:ext uri="{BB962C8B-B14F-4D97-AF65-F5344CB8AC3E}">
        <p14:creationId xmlns:p14="http://schemas.microsoft.com/office/powerpoint/2010/main" val="2158250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856735" y="757881"/>
          <a:ext cx="9671220" cy="565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H 6 3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 V 10 9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10 3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9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9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6 5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5 2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8 7 5 2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nl-NL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8 7 4</a:t>
                      </a:r>
                      <a:endParaRPr lang="nl-NL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 8 7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9 4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nl-NL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 V B 10 9 8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6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486032" y="296216"/>
            <a:ext cx="35834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Biedverloop: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Zuid		Noord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GB" sz="2400" kern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♥		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sz="2400" kern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kern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♥</a:t>
            </a:r>
            <a:endParaRPr lang="nl-NL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Uitkomst West: ???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776519" y="494271"/>
            <a:ext cx="336103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u="sng" dirty="0"/>
              <a:t>Regels voorkeur: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Doubleton als laatste: niet 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♠ B</a:t>
            </a:r>
          </a:p>
          <a:p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Start </a:t>
            </a:r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actief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tegen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klein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slem</a:t>
            </a:r>
            <a:endParaRPr lang="en-GB" kern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Start </a:t>
            </a:r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niet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 met </a:t>
            </a:r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ruiten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 5 = </a:t>
            </a:r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passief</a:t>
            </a:r>
            <a:endParaRPr lang="en-GB" kern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Start </a:t>
            </a:r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klaveren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 2 !</a:t>
            </a:r>
          </a:p>
          <a:p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Resultaat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: 6 </a:t>
            </a:r>
            <a:r>
              <a:rPr lang="en-GB" kern="800" dirty="0" err="1">
                <a:latin typeface="Arial" panose="020B0604020202020204" pitchFamily="34" charset="0"/>
                <a:cs typeface="Arial" panose="020B0604020202020204" pitchFamily="34" charset="0"/>
              </a:rPr>
              <a:t>harten</a:t>
            </a:r>
            <a:r>
              <a:rPr lang="en-GB" kern="800" dirty="0">
                <a:latin typeface="Arial" panose="020B0604020202020204" pitchFamily="34" charset="0"/>
                <a:cs typeface="Arial" panose="020B0604020202020204" pitchFamily="34" charset="0"/>
              </a:rPr>
              <a:t> min 1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559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b="1" dirty="0"/>
              <a:t>DOEL UITKOMEN ALGEMEEN:</a:t>
            </a:r>
            <a:br>
              <a:rPr lang="nl-NL" b="1" dirty="0"/>
            </a:br>
            <a:br>
              <a:rPr lang="nl-NL" dirty="0"/>
            </a:br>
            <a:r>
              <a:rPr lang="nl-NL" dirty="0"/>
              <a:t>1.	SLAGEN MAKEN (ONTWIKKELEN)</a:t>
            </a:r>
            <a:br>
              <a:rPr lang="nl-NL" dirty="0"/>
            </a:br>
            <a:r>
              <a:rPr lang="nl-NL" dirty="0"/>
              <a:t>2.	GEEN SLAGEN WEGGEVEN !</a:t>
            </a:r>
            <a:br>
              <a:rPr lang="nl-NL" dirty="0"/>
            </a:br>
            <a:br>
              <a:rPr lang="nl-NL" dirty="0"/>
            </a:br>
            <a:r>
              <a:rPr lang="nl-NL" b="1" dirty="0"/>
              <a:t>UITKOMST = KEUZE = afhankelijk van:</a:t>
            </a:r>
            <a:br>
              <a:rPr lang="nl-NL" b="1" dirty="0"/>
            </a:br>
            <a:br>
              <a:rPr lang="nl-NL" dirty="0"/>
            </a:br>
            <a:r>
              <a:rPr lang="nl-NL" dirty="0"/>
              <a:t>1.	JE EIGEN HAND</a:t>
            </a:r>
            <a:br>
              <a:rPr lang="nl-NL" dirty="0"/>
            </a:br>
            <a:r>
              <a:rPr lang="nl-NL" dirty="0"/>
              <a:t>2.	HET BIEDVERLOOP</a:t>
            </a:r>
            <a:br>
              <a:rPr lang="nl-NL" dirty="0"/>
            </a:br>
            <a:r>
              <a:rPr lang="nl-NL" dirty="0"/>
              <a:t>3.	DE HOOGTE VAN HET CONTRACT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49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477795" y="77904"/>
            <a:ext cx="1011606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/>
              <a:t>TWEE SOORTEN UITKOMSTEN:</a:t>
            </a:r>
            <a:br>
              <a:rPr lang="nl-NL" sz="3600" b="1" dirty="0"/>
            </a:br>
            <a:r>
              <a:rPr lang="nl-NL" sz="3600" dirty="0"/>
              <a:t>1.	PASSIEF UITKOMEN </a:t>
            </a:r>
            <a:br>
              <a:rPr lang="nl-NL" sz="3600" dirty="0"/>
            </a:br>
            <a:r>
              <a:rPr lang="nl-NL" sz="3600" dirty="0"/>
              <a:t>2.	ACTIEF UITKOMEN</a:t>
            </a:r>
            <a:br>
              <a:rPr lang="nl-NL" sz="3600" dirty="0"/>
            </a:br>
            <a:r>
              <a:rPr lang="nl-NL" sz="2800" u="sng" dirty="0"/>
              <a:t>Passief starten</a:t>
            </a:r>
          </a:p>
          <a:p>
            <a:r>
              <a:rPr lang="nl-NL" sz="2800" dirty="0"/>
              <a:t>= geen slagen weggeven:</a:t>
            </a:r>
            <a:br>
              <a:rPr lang="nl-NL" sz="2800" dirty="0"/>
            </a:br>
            <a:r>
              <a:rPr lang="nl-NL" sz="2800" dirty="0"/>
              <a:t>	-tegen groot slem</a:t>
            </a:r>
            <a:br>
              <a:rPr lang="nl-NL" sz="2800" dirty="0"/>
            </a:br>
            <a:r>
              <a:rPr lang="nl-NL" sz="2800" dirty="0"/>
              <a:t>	-tegen deelscores op 1 , 2 en 3 niveau.</a:t>
            </a:r>
            <a:br>
              <a:rPr lang="nl-NL" sz="2800" dirty="0"/>
            </a:br>
            <a:r>
              <a:rPr lang="nl-NL" sz="2800" dirty="0"/>
              <a:t>VB: </a:t>
            </a:r>
            <a:r>
              <a:rPr lang="nl-NL" sz="2800" u="sng" dirty="0"/>
              <a:t>niet</a:t>
            </a:r>
            <a:r>
              <a:rPr lang="nl-NL" sz="2800" dirty="0"/>
              <a:t> onder je heer starten</a:t>
            </a:r>
          </a:p>
          <a:p>
            <a:br>
              <a:rPr lang="nl-NL" sz="2800" dirty="0"/>
            </a:br>
            <a:r>
              <a:rPr lang="nl-NL" sz="2800" u="sng" dirty="0"/>
              <a:t>Actief starten</a:t>
            </a:r>
            <a:r>
              <a:rPr lang="nl-NL" sz="2800" dirty="0"/>
              <a:t> </a:t>
            </a:r>
          </a:p>
          <a:p>
            <a:r>
              <a:rPr lang="nl-NL" sz="2800" dirty="0"/>
              <a:t>= slagen ontwikkelen (tempo)	</a:t>
            </a:r>
            <a:br>
              <a:rPr lang="nl-NL" sz="2800" dirty="0"/>
            </a:br>
            <a:r>
              <a:rPr lang="nl-NL" sz="2800" dirty="0"/>
              <a:t>	-tegen manches </a:t>
            </a:r>
          </a:p>
          <a:p>
            <a:r>
              <a:rPr lang="nl-NL" sz="2800" dirty="0"/>
              <a:t>	-tegen klein slem</a:t>
            </a:r>
            <a:br>
              <a:rPr lang="nl-NL" sz="2800" dirty="0"/>
            </a:br>
            <a:r>
              <a:rPr lang="nl-NL" sz="2800" dirty="0"/>
              <a:t>VB: onder je heer uit starten komt </a:t>
            </a:r>
            <a:r>
              <a:rPr lang="nl-NL" sz="2800" u="sng" dirty="0"/>
              <a:t>wel</a:t>
            </a:r>
            <a:r>
              <a:rPr lang="nl-NL" sz="2800" dirty="0"/>
              <a:t> in aanmerking.</a:t>
            </a:r>
          </a:p>
        </p:txBody>
      </p:sp>
    </p:spTree>
    <p:extLst>
      <p:ext uri="{BB962C8B-B14F-4D97-AF65-F5344CB8AC3E}">
        <p14:creationId xmlns:p14="http://schemas.microsoft.com/office/powerpoint/2010/main" val="494223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650788" y="391978"/>
            <a:ext cx="10766855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u="sng" dirty="0"/>
              <a:t>UITKOMEN   IN   TROEFCONTRACTEN</a:t>
            </a:r>
            <a:br>
              <a:rPr lang="nl-NL" sz="3600" b="1" u="sng" dirty="0"/>
            </a:br>
            <a:br>
              <a:rPr lang="nl-NL" dirty="0"/>
            </a:br>
            <a:br>
              <a:rPr lang="nl-NL" dirty="0"/>
            </a:br>
            <a:r>
              <a:rPr lang="nl-NL" sz="2800" dirty="0"/>
              <a:t>Er is een </a:t>
            </a:r>
            <a:r>
              <a:rPr lang="nl-NL" sz="2800" u="sng" dirty="0"/>
              <a:t>volgorde van voorkeur </a:t>
            </a:r>
            <a:r>
              <a:rPr lang="nl-NL" sz="2800" dirty="0"/>
              <a:t>van starten tegen troef.</a:t>
            </a:r>
            <a:br>
              <a:rPr lang="nl-NL" sz="2800" dirty="0"/>
            </a:br>
            <a:r>
              <a:rPr lang="nl-NL" sz="2800" dirty="0"/>
              <a:t>We gaan ze een voor een af:</a:t>
            </a:r>
          </a:p>
          <a:p>
            <a:endParaRPr lang="nl-NL" sz="2800" dirty="0"/>
          </a:p>
          <a:p>
            <a:r>
              <a:rPr lang="nl-NL" sz="2800" u="sng" dirty="0"/>
              <a:t>Voorkeur 1:</a:t>
            </a:r>
            <a:br>
              <a:rPr lang="nl-NL" sz="2800" dirty="0"/>
            </a:br>
            <a:r>
              <a:rPr lang="nl-NL" sz="2800" b="1" dirty="0"/>
              <a:t>Start met AH(xx) met de Aas. Dit belooft de Heer!</a:t>
            </a:r>
          </a:p>
          <a:p>
            <a:br>
              <a:rPr lang="nl-NL" sz="2800" dirty="0"/>
            </a:br>
            <a:r>
              <a:rPr lang="nl-NL" sz="2800" dirty="0"/>
              <a:t>Gevolg:	Start nooit onder de Aas vandaan zonder de Heer</a:t>
            </a:r>
          </a:p>
          <a:p>
            <a:r>
              <a:rPr lang="nl-NL" sz="2800" dirty="0"/>
              <a:t>		(behalve tegen (groot) slem)</a:t>
            </a:r>
          </a:p>
        </p:txBody>
      </p:sp>
    </p:spTree>
    <p:extLst>
      <p:ext uri="{BB962C8B-B14F-4D97-AF65-F5344CB8AC3E}">
        <p14:creationId xmlns:p14="http://schemas.microsoft.com/office/powerpoint/2010/main" val="3397563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434162"/>
              </p:ext>
            </p:extLst>
          </p:nvPr>
        </p:nvGraphicFramePr>
        <p:xfrm>
          <a:off x="856735" y="757881"/>
          <a:ext cx="9671220" cy="565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6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 7 6 4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9 4 3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8 6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9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8 2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B 8 7 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8 2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nl-NL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7 4 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10 5 4 2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 10 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B 5 3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kern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♥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♦</a:t>
                      </a:r>
                      <a:endParaRPr lang="nl-NL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♣</a:t>
                      </a:r>
                      <a:endParaRPr lang="nl-NL" sz="18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u="sng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V 10 9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 9 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6 5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10 2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387178" y="255373"/>
            <a:ext cx="3517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Biedverloop: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Zuid 1 schoppen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Noord 4 schoppen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Uitkomst West: ????</a:t>
            </a:r>
          </a:p>
        </p:txBody>
      </p:sp>
    </p:spTree>
    <p:extLst>
      <p:ext uri="{BB962C8B-B14F-4D97-AF65-F5344CB8AC3E}">
        <p14:creationId xmlns:p14="http://schemas.microsoft.com/office/powerpoint/2010/main" val="2202297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642552" y="411892"/>
            <a:ext cx="9803026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800" dirty="0"/>
          </a:p>
          <a:p>
            <a:r>
              <a:rPr lang="nl-NL" sz="2800" u="sng" dirty="0"/>
              <a:t>Voorkeur 2:</a:t>
            </a:r>
            <a:r>
              <a:rPr lang="nl-NL" sz="2800" dirty="0"/>
              <a:t> </a:t>
            </a:r>
          </a:p>
          <a:p>
            <a:r>
              <a:rPr lang="nl-NL" sz="2800" b="1" dirty="0"/>
              <a:t>Singleton</a:t>
            </a:r>
          </a:p>
          <a:p>
            <a:r>
              <a:rPr lang="nl-NL" sz="2800" dirty="0"/>
              <a:t>Kom met een singleton uit en hoop op een </a:t>
            </a:r>
            <a:r>
              <a:rPr lang="nl-NL" sz="2800" dirty="0" err="1"/>
              <a:t>introever</a:t>
            </a:r>
            <a:endParaRPr lang="nl-NL" sz="2800" dirty="0"/>
          </a:p>
          <a:p>
            <a:endParaRPr lang="nl-NL" sz="2800" dirty="0"/>
          </a:p>
          <a:p>
            <a:r>
              <a:rPr lang="nl-NL" sz="2800" u="sng" dirty="0"/>
              <a:t>Voorkeur 3:</a:t>
            </a:r>
          </a:p>
          <a:p>
            <a:r>
              <a:rPr lang="nl-NL" sz="2800" b="1" dirty="0"/>
              <a:t>Hoogste van een serie</a:t>
            </a:r>
          </a:p>
          <a:p>
            <a:r>
              <a:rPr lang="nl-NL" sz="2800" dirty="0"/>
              <a:t>In troef is een serie </a:t>
            </a:r>
            <a:r>
              <a:rPr lang="nl-NL" sz="2800" b="1" dirty="0"/>
              <a:t>twee</a:t>
            </a:r>
            <a:r>
              <a:rPr lang="nl-NL" sz="2800" dirty="0"/>
              <a:t> opeenvolgende plaatjes</a:t>
            </a:r>
          </a:p>
          <a:p>
            <a:r>
              <a:rPr lang="nl-NL" sz="2800" dirty="0"/>
              <a:t>VB-en:	</a:t>
            </a:r>
            <a:r>
              <a:rPr lang="nl-NL" sz="2800" b="1" u="sng" dirty="0"/>
              <a:t>H</a:t>
            </a:r>
            <a:r>
              <a:rPr lang="nl-NL" sz="2800" dirty="0"/>
              <a:t> V 8 3	 of	</a:t>
            </a:r>
            <a:r>
              <a:rPr lang="nl-NL" sz="2800" b="1" u="sng" dirty="0"/>
              <a:t>V</a:t>
            </a:r>
            <a:r>
              <a:rPr lang="nl-NL" sz="2800" dirty="0"/>
              <a:t> B 7 2	of  </a:t>
            </a:r>
            <a:r>
              <a:rPr lang="nl-NL" sz="2800" b="1" u="sng" dirty="0"/>
              <a:t>V</a:t>
            </a:r>
            <a:r>
              <a:rPr lang="nl-NL" sz="2800" dirty="0"/>
              <a:t> B 8</a:t>
            </a:r>
            <a:endParaRPr lang="nl-NL" dirty="0"/>
          </a:p>
          <a:p>
            <a:endParaRPr lang="nl-NL" dirty="0"/>
          </a:p>
          <a:p>
            <a:r>
              <a:rPr lang="nl-NL" dirty="0"/>
              <a:t>			</a:t>
            </a:r>
            <a:r>
              <a:rPr lang="nl-NL" sz="2800" dirty="0"/>
              <a:t>B 8</a:t>
            </a:r>
          </a:p>
          <a:p>
            <a:r>
              <a:rPr lang="nl-NL" sz="2800" b="1" u="sng" dirty="0"/>
              <a:t>H</a:t>
            </a:r>
            <a:r>
              <a:rPr lang="nl-NL" sz="2800" dirty="0"/>
              <a:t> V 7 6 3				9 4 2</a:t>
            </a:r>
          </a:p>
          <a:p>
            <a:r>
              <a:rPr lang="nl-NL" sz="2800" dirty="0"/>
              <a:t>			A 10 5</a:t>
            </a:r>
          </a:p>
          <a:p>
            <a:r>
              <a:rPr lang="nl-NL" sz="2800" dirty="0"/>
              <a:t>Kom uit met de Heer, (niet de 3, anders maak je geen slag!!)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8899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47136" y="115328"/>
            <a:ext cx="10149015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r>
              <a:rPr lang="nl-NL" sz="2800" u="sng" dirty="0"/>
              <a:t>Voorkeur 4:</a:t>
            </a:r>
            <a:br>
              <a:rPr lang="nl-NL" sz="2800" dirty="0"/>
            </a:br>
            <a:r>
              <a:rPr lang="nl-NL" sz="2800" b="1" dirty="0"/>
              <a:t>Interne serie </a:t>
            </a:r>
            <a:r>
              <a:rPr lang="nl-NL" sz="2800" dirty="0"/>
              <a:t>= er ontbreekt exact 1 </a:t>
            </a:r>
            <a:r>
              <a:rPr lang="nl-NL" sz="2800" dirty="0" err="1"/>
              <a:t>honneur</a:t>
            </a:r>
            <a:r>
              <a:rPr lang="nl-NL" sz="2800" dirty="0"/>
              <a:t>.</a:t>
            </a:r>
            <a:br>
              <a:rPr lang="nl-NL" sz="2800" dirty="0"/>
            </a:br>
            <a:r>
              <a:rPr lang="nl-NL" sz="2800" dirty="0"/>
              <a:t>Start met de op een na hoogste van een interne serie</a:t>
            </a:r>
          </a:p>
          <a:p>
            <a:r>
              <a:rPr lang="nl-NL" sz="2800" dirty="0"/>
              <a:t>VB-en:</a:t>
            </a:r>
            <a:r>
              <a:rPr lang="nl-NL" dirty="0"/>
              <a:t> </a:t>
            </a:r>
            <a:r>
              <a:rPr lang="nl-NL" sz="2800" dirty="0"/>
              <a:t>H </a:t>
            </a:r>
            <a:r>
              <a:rPr lang="nl-NL" sz="2800" b="1" u="sng" dirty="0"/>
              <a:t>B</a:t>
            </a:r>
            <a:r>
              <a:rPr lang="nl-NL" sz="2800" dirty="0"/>
              <a:t> 10 5	of	V </a:t>
            </a:r>
            <a:r>
              <a:rPr lang="nl-NL" sz="2800" b="1" u="sng" dirty="0"/>
              <a:t>10</a:t>
            </a:r>
            <a:r>
              <a:rPr lang="nl-NL" sz="2800" dirty="0"/>
              <a:t> 9 7</a:t>
            </a:r>
          </a:p>
          <a:p>
            <a:endParaRPr lang="nl-NL" sz="2800" dirty="0"/>
          </a:p>
          <a:p>
            <a:r>
              <a:rPr lang="nl-NL" sz="2800" b="1" dirty="0"/>
              <a:t>Gebroken serie </a:t>
            </a:r>
            <a:r>
              <a:rPr lang="nl-NL" sz="2800" dirty="0"/>
              <a:t>= er ontbreken 2 honneurs.</a:t>
            </a:r>
          </a:p>
          <a:p>
            <a:r>
              <a:rPr lang="nl-NL" sz="2800" dirty="0"/>
              <a:t>VB:	H </a:t>
            </a:r>
            <a:r>
              <a:rPr lang="nl-NL" sz="2800" b="1" u="sng" dirty="0"/>
              <a:t>10</a:t>
            </a:r>
            <a:r>
              <a:rPr lang="nl-NL" sz="2800" dirty="0"/>
              <a:t> 9</a:t>
            </a:r>
          </a:p>
          <a:p>
            <a:endParaRPr lang="nl-NL" sz="2800" dirty="0"/>
          </a:p>
          <a:p>
            <a:r>
              <a:rPr lang="nl-NL" sz="2800" u="sng" dirty="0"/>
              <a:t>Voorkeur 5 en 6:</a:t>
            </a:r>
            <a:r>
              <a:rPr lang="nl-NL" sz="2800" dirty="0"/>
              <a:t>		= passieve start</a:t>
            </a:r>
            <a:endParaRPr lang="nl-NL" sz="2800" u="sng" dirty="0"/>
          </a:p>
          <a:p>
            <a:r>
              <a:rPr lang="nl-NL" sz="2800" b="1" dirty="0"/>
              <a:t>Drie-of vierkaart zonder plaatjes</a:t>
            </a:r>
          </a:p>
          <a:p>
            <a:r>
              <a:rPr lang="nl-NL" sz="2800" dirty="0"/>
              <a:t>Kom bij een driekaart zonder plaatjes uit met de middelste (MUD)</a:t>
            </a:r>
          </a:p>
          <a:p>
            <a:r>
              <a:rPr lang="nl-NL" sz="2800" dirty="0"/>
              <a:t>VB: 9</a:t>
            </a:r>
            <a:r>
              <a:rPr lang="nl-NL" sz="2800" b="1" dirty="0"/>
              <a:t>7</a:t>
            </a:r>
            <a:r>
              <a:rPr lang="nl-NL" sz="2800" dirty="0"/>
              <a:t>4	kom de 7 uit en gooi daarna de 9</a:t>
            </a:r>
            <a:br>
              <a:rPr lang="nl-NL" sz="2800" dirty="0"/>
            </a:br>
            <a:r>
              <a:rPr lang="nl-NL" sz="2800" dirty="0"/>
              <a:t>Kom bij een vierkaart zonder plaatjes uit met de op een na hoogste</a:t>
            </a:r>
          </a:p>
          <a:p>
            <a:r>
              <a:rPr lang="nl-NL" sz="2800" dirty="0"/>
              <a:t>VB: 9</a:t>
            </a:r>
            <a:r>
              <a:rPr lang="nl-NL" sz="2800" b="1" dirty="0"/>
              <a:t>7</a:t>
            </a:r>
            <a:r>
              <a:rPr lang="nl-NL" sz="2800" dirty="0"/>
              <a:t>43	kom met de 7 uit en gooi daarna de 3 (2-of 4-kaart)</a:t>
            </a:r>
          </a:p>
          <a:p>
            <a:r>
              <a:rPr lang="nl-NL" sz="2800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340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477794" y="387176"/>
            <a:ext cx="7364627" cy="8802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800" dirty="0"/>
          </a:p>
          <a:p>
            <a:r>
              <a:rPr lang="nl-NL" sz="2800" u="sng" dirty="0"/>
              <a:t>Voorkeur 6 en 5:</a:t>
            </a:r>
            <a:r>
              <a:rPr lang="nl-NL" sz="2800" dirty="0"/>
              <a:t>	= actieve start</a:t>
            </a:r>
            <a:endParaRPr lang="nl-NL" sz="2800" u="sng" dirty="0"/>
          </a:p>
          <a:p>
            <a:r>
              <a:rPr lang="nl-NL" sz="2800" b="1" dirty="0"/>
              <a:t>Kleintje-plaatje</a:t>
            </a:r>
            <a:endParaRPr lang="nl-NL" sz="2800" dirty="0"/>
          </a:p>
          <a:p>
            <a:r>
              <a:rPr lang="nl-NL" sz="2800" dirty="0"/>
              <a:t>Kom bij een drie- of vierkaart met 1 of 2 plaatjes uit met de laagste</a:t>
            </a:r>
          </a:p>
          <a:p>
            <a:r>
              <a:rPr lang="nl-NL" sz="2800" dirty="0"/>
              <a:t>VB: V 10 8 </a:t>
            </a:r>
            <a:r>
              <a:rPr lang="nl-NL" sz="2800" b="1" dirty="0"/>
              <a:t>4</a:t>
            </a:r>
            <a:r>
              <a:rPr lang="nl-NL" sz="2800" dirty="0"/>
              <a:t>		belooft een plaatje</a:t>
            </a:r>
            <a:br>
              <a:rPr lang="nl-NL" sz="2800" dirty="0"/>
            </a:br>
            <a:r>
              <a:rPr lang="nl-NL" sz="2800" dirty="0"/>
              <a:t>VB: H 10 </a:t>
            </a:r>
            <a:r>
              <a:rPr lang="nl-NL" sz="2800" b="1" dirty="0"/>
              <a:t>4</a:t>
            </a:r>
            <a:r>
              <a:rPr lang="nl-NL" sz="2800" dirty="0"/>
              <a:t>		belooft een plaatje</a:t>
            </a:r>
            <a:br>
              <a:rPr lang="nl-NL" sz="2800" dirty="0"/>
            </a:br>
            <a:r>
              <a:rPr lang="nl-NL" sz="2800" dirty="0"/>
              <a:t>VB: H 10 </a:t>
            </a:r>
            <a:r>
              <a:rPr lang="nl-NL" sz="2800" b="1" dirty="0"/>
              <a:t>8</a:t>
            </a:r>
            <a:r>
              <a:rPr lang="nl-NL" sz="2800" dirty="0"/>
              <a:t>		belooft een plaatje</a:t>
            </a:r>
          </a:p>
          <a:p>
            <a:endParaRPr lang="nl-NL" sz="2800" u="sng" dirty="0"/>
          </a:p>
          <a:p>
            <a:r>
              <a:rPr lang="nl-NL" sz="2800" u="sng" dirty="0"/>
              <a:t>Voorkeur 7:</a:t>
            </a:r>
          </a:p>
          <a:p>
            <a:r>
              <a:rPr lang="nl-NL" sz="2800" b="1" dirty="0"/>
              <a:t>Doubleton</a:t>
            </a:r>
          </a:p>
          <a:p>
            <a:r>
              <a:rPr lang="nl-NL" sz="2800" dirty="0"/>
              <a:t>Kom met een doubleton uit met de hoogste</a:t>
            </a:r>
          </a:p>
          <a:p>
            <a:r>
              <a:rPr lang="nl-NL" sz="2800" dirty="0"/>
              <a:t>VB: </a:t>
            </a:r>
            <a:r>
              <a:rPr lang="nl-NL" sz="2800" b="1" dirty="0"/>
              <a:t>10</a:t>
            </a:r>
            <a:r>
              <a:rPr lang="nl-NL" sz="2800" dirty="0"/>
              <a:t> 8		kom met de 10 uit</a:t>
            </a:r>
            <a:br>
              <a:rPr lang="nl-NL" sz="2800" dirty="0"/>
            </a:br>
            <a:r>
              <a:rPr lang="nl-NL" sz="2800" dirty="0"/>
              <a:t>VB: </a:t>
            </a:r>
            <a:r>
              <a:rPr lang="nl-NL" sz="2800" b="1" dirty="0"/>
              <a:t>3</a:t>
            </a:r>
            <a:r>
              <a:rPr lang="nl-NL" sz="2800" dirty="0"/>
              <a:t> 2		kom met de 3 uit</a:t>
            </a:r>
          </a:p>
          <a:p>
            <a:endParaRPr lang="nl-NL" sz="2800" dirty="0"/>
          </a:p>
          <a:p>
            <a:endParaRPr lang="nl-NL" sz="2800" dirty="0"/>
          </a:p>
          <a:p>
            <a:endParaRPr lang="nl-NL" sz="2800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2890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551936" y="263611"/>
            <a:ext cx="1116227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Wanneer troef uitkomen?</a:t>
            </a:r>
          </a:p>
          <a:p>
            <a:endParaRPr lang="nl-NL" sz="2800" dirty="0"/>
          </a:p>
          <a:p>
            <a:r>
              <a:rPr lang="nl-NL" sz="2800" dirty="0"/>
              <a:t>Troef uitkomen heeft alles met het biedverloop te maken.</a:t>
            </a:r>
          </a:p>
          <a:p>
            <a:r>
              <a:rPr lang="nl-NL" sz="2800" dirty="0"/>
              <a:t>Luister (kijk) naar het biedverloop en trek er conclusies uit.</a:t>
            </a:r>
          </a:p>
          <a:p>
            <a:endParaRPr lang="nl-NL" sz="2800" dirty="0"/>
          </a:p>
          <a:p>
            <a:r>
              <a:rPr lang="nl-NL" sz="2800" dirty="0"/>
              <a:t>Er is een algemene leidraad om met troef uit te komen:</a:t>
            </a:r>
          </a:p>
          <a:p>
            <a:endParaRPr lang="nl-NL" sz="2800" dirty="0"/>
          </a:p>
          <a:p>
            <a:r>
              <a:rPr lang="nl-NL" sz="2800" dirty="0"/>
              <a:t>1. Als je in dummy een drie- of vierkaart troef verwacht met introefwaarde</a:t>
            </a:r>
            <a:br>
              <a:rPr lang="nl-NL" sz="2800" dirty="0"/>
            </a:br>
            <a:r>
              <a:rPr lang="nl-NL" sz="2800" dirty="0"/>
              <a:t>2. Als je lengte en kracht hebt in de bijkleur van de leider</a:t>
            </a:r>
            <a:br>
              <a:rPr lang="nl-NL" sz="2800" dirty="0"/>
            </a:br>
            <a:r>
              <a:rPr lang="nl-NL" sz="2800" dirty="0"/>
              <a:t>3. Als de tegenstanders redden en jullie alle zijkleuren controleren</a:t>
            </a:r>
            <a:br>
              <a:rPr lang="nl-NL" sz="2800" dirty="0"/>
            </a:br>
            <a:endParaRPr lang="nl-NL" sz="2800" dirty="0"/>
          </a:p>
          <a:p>
            <a:endParaRPr lang="nl-NL" sz="2800" dirty="0"/>
          </a:p>
          <a:p>
            <a:endParaRPr lang="nl-NL" sz="2800" dirty="0"/>
          </a:p>
          <a:p>
            <a:endParaRPr lang="nl-NL" sz="2800" dirty="0"/>
          </a:p>
          <a:p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07528669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1400</Words>
  <Application>Microsoft Macintosh PowerPoint</Application>
  <PresentationFormat>Breedbeeld</PresentationFormat>
  <Paragraphs>456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Kantoorthema</vt:lpstr>
      <vt:lpstr>UITKOMEN MET BRIDGE</vt:lpstr>
      <vt:lpstr>           DOEL UITKOMEN ALGEMEEN:  1. SLAGEN MAKEN (ONTWIKKELEN) 2. GEEN SLAGEN WEGGEVEN !  UITKOMST = KEUZE = afhankelijk van:  1. JE EIGEN HAND 2. HET BIEDVERLOOP 3. DE HOOGTE VAN HET CONTRACT 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UITKOMEN MET BRIDGE</dc:title>
  <dc:creator>Stef Arkesteijn</dc:creator>
  <cp:lastModifiedBy>Peter van Hemmen</cp:lastModifiedBy>
  <cp:revision>32</cp:revision>
  <dcterms:created xsi:type="dcterms:W3CDTF">2025-09-30T13:41:42Z</dcterms:created>
  <dcterms:modified xsi:type="dcterms:W3CDTF">2025-10-03T14:09:01Z</dcterms:modified>
</cp:coreProperties>
</file>